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306" r:id="rId17"/>
    <p:sldId id="305" r:id="rId18"/>
    <p:sldId id="256" r:id="rId19"/>
    <p:sldId id="257" r:id="rId20"/>
    <p:sldId id="279" r:id="rId21"/>
    <p:sldId id="280" r:id="rId22"/>
    <p:sldId id="261" r:id="rId23"/>
    <p:sldId id="262" r:id="rId24"/>
    <p:sldId id="263" r:id="rId25"/>
    <p:sldId id="307" r:id="rId26"/>
    <p:sldId id="308" r:id="rId27"/>
    <p:sldId id="264" r:id="rId28"/>
    <p:sldId id="265" r:id="rId29"/>
    <p:sldId id="276" r:id="rId30"/>
    <p:sldId id="277" r:id="rId31"/>
    <p:sldId id="266" r:id="rId32"/>
    <p:sldId id="267" r:id="rId33"/>
    <p:sldId id="268" r:id="rId34"/>
    <p:sldId id="273" r:id="rId35"/>
    <p:sldId id="274" r:id="rId36"/>
    <p:sldId id="278" r:id="rId37"/>
    <p:sldId id="269" r:id="rId38"/>
    <p:sldId id="271" r:id="rId39"/>
    <p:sldId id="272" r:id="rId40"/>
    <p:sldId id="270" r:id="rId41"/>
    <p:sldId id="275" r:id="rId42"/>
    <p:sldId id="301" r:id="rId43"/>
    <p:sldId id="303" r:id="rId44"/>
    <p:sldId id="300" r:id="rId45"/>
    <p:sldId id="302" r:id="rId46"/>
    <p:sldId id="30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8CC5-F1E1-4D8B-B4B8-A97967DA60A5}" type="datetimeFigureOut">
              <a:rPr lang="en-US" smtClean="0"/>
              <a:pPr/>
              <a:t>4/17/2008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2F28-9104-4F70-8F5F-CCCA3CE5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8CC5-F1E1-4D8B-B4B8-A97967DA60A5}" type="datetimeFigureOut">
              <a:rPr lang="en-US" smtClean="0"/>
              <a:pPr/>
              <a:t>4/17/2008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2F28-9104-4F70-8F5F-CCCA3CE5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8CC5-F1E1-4D8B-B4B8-A97967DA60A5}" type="datetimeFigureOut">
              <a:rPr lang="en-US" smtClean="0"/>
              <a:pPr/>
              <a:t>4/17/2008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2F28-9104-4F70-8F5F-CCCA3CE5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8CC5-F1E1-4D8B-B4B8-A97967DA60A5}" type="datetimeFigureOut">
              <a:rPr lang="en-US" smtClean="0"/>
              <a:pPr/>
              <a:t>4/17/2008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2F28-9104-4F70-8F5F-CCCA3CE5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8CC5-F1E1-4D8B-B4B8-A97967DA60A5}" type="datetimeFigureOut">
              <a:rPr lang="en-US" smtClean="0"/>
              <a:pPr/>
              <a:t>4/17/2008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2F28-9104-4F70-8F5F-CCCA3CE5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8CC5-F1E1-4D8B-B4B8-A97967DA60A5}" type="datetimeFigureOut">
              <a:rPr lang="en-US" smtClean="0"/>
              <a:pPr/>
              <a:t>4/17/2008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2F28-9104-4F70-8F5F-CCCA3CE5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8CC5-F1E1-4D8B-B4B8-A97967DA60A5}" type="datetimeFigureOut">
              <a:rPr lang="en-US" smtClean="0"/>
              <a:pPr/>
              <a:t>4/17/2008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2F28-9104-4F70-8F5F-CCCA3CE5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8CC5-F1E1-4D8B-B4B8-A97967DA60A5}" type="datetimeFigureOut">
              <a:rPr lang="en-US" smtClean="0"/>
              <a:pPr/>
              <a:t>4/17/2008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2F28-9104-4F70-8F5F-CCCA3CE5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8CC5-F1E1-4D8B-B4B8-A97967DA60A5}" type="datetimeFigureOut">
              <a:rPr lang="en-US" smtClean="0"/>
              <a:pPr/>
              <a:t>4/17/2008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2F28-9104-4F70-8F5F-CCCA3CE5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8CC5-F1E1-4D8B-B4B8-A97967DA60A5}" type="datetimeFigureOut">
              <a:rPr lang="en-US" smtClean="0"/>
              <a:pPr/>
              <a:t>4/17/2008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2F28-9104-4F70-8F5F-CCCA3CE50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8CC5-F1E1-4D8B-B4B8-A97967DA60A5}" type="datetimeFigureOut">
              <a:rPr lang="en-US" smtClean="0"/>
              <a:pPr/>
              <a:t>4/17/2008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CA2F28-9104-4F70-8F5F-CCCA3CE50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7F8CC5-F1E1-4D8B-B4B8-A97967DA60A5}" type="datetimeFigureOut">
              <a:rPr lang="en-US" smtClean="0"/>
              <a:pPr/>
              <a:t>4/17/2008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CA2F28-9104-4F70-8F5F-CCCA3CE503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3200400"/>
          </a:xfrm>
        </p:spPr>
        <p:txBody>
          <a:bodyPr>
            <a:normAutofit/>
          </a:bodyPr>
          <a:lstStyle/>
          <a:p>
            <a:pPr algn="ctr"/>
            <a:r>
              <a:rPr lang="en-US" sz="7300" dirty="0" smtClean="0"/>
              <a:t>IDDM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INSULIN DEPENDANT DIABETES MELLITUS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Medically Compromised Patients</a:t>
            </a:r>
          </a:p>
          <a:p>
            <a:pPr algn="ctr">
              <a:buNone/>
            </a:pPr>
            <a:r>
              <a:rPr lang="en-US" dirty="0" smtClean="0"/>
              <a:t> </a:t>
            </a:r>
          </a:p>
          <a:p>
            <a:pPr algn="ctr">
              <a:buNone/>
            </a:pPr>
            <a:r>
              <a:rPr lang="en-US" dirty="0" smtClean="0"/>
              <a:t>DEH – 26</a:t>
            </a:r>
          </a:p>
          <a:p>
            <a:pPr algn="ctr">
              <a:buNone/>
            </a:pPr>
            <a:r>
              <a:rPr lang="en-US" dirty="0" smtClean="0"/>
              <a:t> </a:t>
            </a:r>
          </a:p>
          <a:p>
            <a:pPr algn="ctr">
              <a:buNone/>
            </a:pPr>
            <a:r>
              <a:rPr lang="en-US" dirty="0" smtClean="0"/>
              <a:t>Jackie, Michelle, Shari   </a:t>
            </a:r>
            <a:r>
              <a:rPr lang="en-US" b="1" dirty="0" smtClean="0"/>
              <a:t>  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Blood pressure:               131/84</a:t>
            </a:r>
          </a:p>
          <a:p>
            <a:r>
              <a:rPr lang="en-US" dirty="0" smtClean="0"/>
              <a:t>Pulse:                              72</a:t>
            </a:r>
          </a:p>
          <a:p>
            <a:r>
              <a:rPr lang="en-US" dirty="0" smtClean="0"/>
              <a:t>Respiratory:                    18</a:t>
            </a:r>
          </a:p>
          <a:p>
            <a:r>
              <a:rPr lang="en-US" dirty="0" smtClean="0"/>
              <a:t>Blood glucose level:       189 mg/</a:t>
            </a:r>
            <a:r>
              <a:rPr lang="en-US" dirty="0" err="1" smtClean="0"/>
              <a:t>dL</a:t>
            </a:r>
            <a:r>
              <a:rPr lang="en-US" dirty="0" smtClean="0"/>
              <a:t> </a:t>
            </a:r>
          </a:p>
          <a:p>
            <a:r>
              <a:rPr lang="en-US" dirty="0" smtClean="0"/>
              <a:t>Patient medical update and soap notes to include:    </a:t>
            </a:r>
          </a:p>
          <a:p>
            <a:r>
              <a:rPr lang="en-US" dirty="0" smtClean="0"/>
              <a:t> - Name of Insulin, unit dose, and times of injections</a:t>
            </a:r>
          </a:p>
          <a:p>
            <a:r>
              <a:rPr lang="en-US" dirty="0" smtClean="0"/>
              <a:t> -  Last time patient ate</a:t>
            </a:r>
          </a:p>
          <a:p>
            <a:r>
              <a:rPr lang="en-US" dirty="0" smtClean="0"/>
              <a:t> -  List meal patient ate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RCC Patient Blood Glucose Tester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Located </a:t>
            </a:r>
            <a:r>
              <a:rPr lang="en-US" dirty="0" smtClean="0"/>
              <a:t>in clinic supply room in zippered black bag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ACCU-CHEK Compact Plus System.</a:t>
            </a:r>
            <a:br>
              <a:rPr lang="en-US" b="1" dirty="0" smtClean="0"/>
            </a:br>
            <a:r>
              <a:rPr lang="en-US" b="1" dirty="0" smtClean="0"/>
              <a:t> THE ONE WITH THE DRUM</a:t>
            </a:r>
            <a:r>
              <a:rPr lang="en-US" b="1" baseline="30000" dirty="0" smtClean="0"/>
              <a:t>®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 •  Preloaded drum of 17 diabetes test strips—for no individual strip handling    </a:t>
            </a:r>
            <a:br>
              <a:rPr lang="en-US" dirty="0" smtClean="0"/>
            </a:br>
            <a:r>
              <a:rPr lang="en-US" dirty="0" smtClean="0"/>
              <a:t> •  No coding—for fewer steps in blood sugar testing </a:t>
            </a:r>
            <a:br>
              <a:rPr lang="en-US" dirty="0" smtClean="0"/>
            </a:br>
            <a:r>
              <a:rPr lang="en-US" dirty="0" smtClean="0"/>
              <a:t> •  Detachable lancet device</a:t>
            </a:r>
          </a:p>
          <a:p>
            <a:endParaRPr lang="en-US" dirty="0"/>
          </a:p>
        </p:txBody>
      </p:sp>
      <p:pic>
        <p:nvPicPr>
          <p:cNvPr id="6" name="Content Placeholder 5" descr="glucometer pi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0200" y="2590800"/>
            <a:ext cx="3200400" cy="2895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TESTING PATIENT’S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Blood Glucose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Wearing PPE’s -                                                                     </a:t>
            </a:r>
          </a:p>
          <a:p>
            <a:r>
              <a:rPr lang="en-US" dirty="0" smtClean="0"/>
              <a:t>-clean patients finger with alcohol </a:t>
            </a:r>
            <a:r>
              <a:rPr lang="en-US" dirty="0" smtClean="0"/>
              <a:t>swab or </a:t>
            </a:r>
            <a:r>
              <a:rPr lang="en-US" dirty="0" smtClean="0"/>
              <a:t> 2x2 with alcohol</a:t>
            </a:r>
            <a:endParaRPr lang="en-US" dirty="0" smtClean="0"/>
          </a:p>
          <a:p>
            <a:r>
              <a:rPr lang="en-US" dirty="0" smtClean="0"/>
              <a:t>-place new lancet on holder in view of patient</a:t>
            </a:r>
          </a:p>
          <a:p>
            <a:r>
              <a:rPr lang="en-US" dirty="0" smtClean="0"/>
              <a:t>-turn tester on, machine will “click” as it counts down, approx 15 seconds until the test strip pops out from the bottom of machine </a:t>
            </a:r>
          </a:p>
          <a:p>
            <a:r>
              <a:rPr lang="en-US" dirty="0" smtClean="0"/>
              <a:t>As the tester counts down –                                                                </a:t>
            </a:r>
          </a:p>
          <a:p>
            <a:pPr lvl="1"/>
            <a:r>
              <a:rPr lang="en-US" dirty="0" smtClean="0"/>
              <a:t>       -retract lancet holder                                                                                                                                                                    </a:t>
            </a:r>
          </a:p>
          <a:p>
            <a:pPr lvl="1"/>
            <a:r>
              <a:rPr lang="en-US" dirty="0" smtClean="0"/>
              <a:t>       - place against patients cleaned finger, then push button to     </a:t>
            </a:r>
          </a:p>
          <a:p>
            <a:pPr lvl="1">
              <a:buNone/>
            </a:pPr>
            <a:r>
              <a:rPr lang="en-US" dirty="0" smtClean="0"/>
              <a:t>		 </a:t>
            </a:r>
            <a:r>
              <a:rPr lang="en-US" dirty="0" smtClean="0"/>
              <a:t>  </a:t>
            </a:r>
            <a:r>
              <a:rPr lang="en-US" dirty="0" smtClean="0"/>
              <a:t>activate lancet into finger </a:t>
            </a:r>
          </a:p>
          <a:p>
            <a:pPr lvl="1"/>
            <a:r>
              <a:rPr lang="en-US" dirty="0" smtClean="0"/>
              <a:t>       -place finger with drop of blood against end of test strip                            </a:t>
            </a:r>
          </a:p>
          <a:p>
            <a:pPr lvl="1"/>
            <a:r>
              <a:rPr lang="en-US" dirty="0" smtClean="0"/>
              <a:t>        tester will then count down as it registers the patients   </a:t>
            </a:r>
          </a:p>
          <a:p>
            <a:pPr lvl="1">
              <a:buNone/>
            </a:pPr>
            <a:r>
              <a:rPr lang="en-US" dirty="0" smtClean="0"/>
              <a:t>      </a:t>
            </a:r>
            <a:r>
              <a:rPr lang="en-US" dirty="0" smtClean="0"/>
              <a:t>       </a:t>
            </a:r>
            <a:r>
              <a:rPr lang="en-US" dirty="0" smtClean="0"/>
              <a:t>blood glucose level. Results will display in the window</a:t>
            </a:r>
          </a:p>
          <a:p>
            <a:pPr lvl="1"/>
            <a:r>
              <a:rPr lang="en-US" dirty="0" smtClean="0"/>
              <a:t>       - give patient 2x2 to wipe excess blood from finger</a:t>
            </a:r>
          </a:p>
          <a:p>
            <a:pPr lvl="1"/>
            <a:r>
              <a:rPr lang="en-US" dirty="0" smtClean="0"/>
              <a:t>       -dispose of test strip, lancet, and 2x2, into sharps container</a:t>
            </a:r>
          </a:p>
          <a:p>
            <a:pPr lvl="1"/>
            <a:r>
              <a:rPr lang="en-US" dirty="0" smtClean="0"/>
              <a:t>       -wipe tester and lancet holder with </a:t>
            </a:r>
            <a:r>
              <a:rPr lang="en-US" dirty="0" err="1" smtClean="0"/>
              <a:t>Cavacide</a:t>
            </a:r>
            <a:r>
              <a:rPr lang="en-US" dirty="0" smtClean="0"/>
              <a:t> wipe   </a:t>
            </a:r>
          </a:p>
          <a:p>
            <a:pPr lvl="1"/>
            <a:r>
              <a:rPr lang="en-US" dirty="0" smtClean="0"/>
              <a:t>       -dispose of gloves and record patients’ blood glucose level</a:t>
            </a:r>
          </a:p>
          <a:p>
            <a:pPr lvl="1">
              <a:buNone/>
            </a:pPr>
            <a:r>
              <a:rPr lang="en-US" dirty="0" smtClean="0"/>
              <a:t>         </a:t>
            </a:r>
            <a:r>
              <a:rPr lang="en-US" dirty="0" smtClean="0"/>
              <a:t>    </a:t>
            </a:r>
            <a:r>
              <a:rPr lang="en-US" dirty="0" smtClean="0"/>
              <a:t>along with their vitals</a:t>
            </a:r>
          </a:p>
          <a:p>
            <a:pPr lvl="1"/>
            <a:r>
              <a:rPr lang="en-US" dirty="0" smtClean="0"/>
              <a:t>       - return tester to clinic supply room, replenishing lancet in black bag</a:t>
            </a:r>
          </a:p>
          <a:p>
            <a:endParaRPr lang="en-US" dirty="0"/>
          </a:p>
        </p:txBody>
      </p:sp>
      <p:pic>
        <p:nvPicPr>
          <p:cNvPr id="4" name="Content Placeholder 4" descr="SHARP CONTAIN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971800"/>
            <a:ext cx="24384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ASA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 Patient </a:t>
            </a:r>
            <a:r>
              <a:rPr lang="en-US" dirty="0" smtClean="0"/>
              <a:t>is currently an ASA III, due to Type 1 diabetes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/>
              <a:t>  </a:t>
            </a:r>
            <a:r>
              <a:rPr lang="en-US" dirty="0" smtClean="0"/>
              <a:t>which is well controlled </a:t>
            </a:r>
          </a:p>
          <a:p>
            <a:r>
              <a:rPr lang="en-US" b="1" dirty="0" smtClean="0"/>
              <a:t> Definition </a:t>
            </a:r>
            <a:r>
              <a:rPr lang="en-US" b="1" dirty="0" smtClean="0"/>
              <a:t>of well controlled:   </a:t>
            </a:r>
            <a:endParaRPr lang="en-US" dirty="0" smtClean="0"/>
          </a:p>
          <a:p>
            <a:pPr lvl="0"/>
            <a:r>
              <a:rPr lang="en-US" dirty="0" smtClean="0"/>
              <a:t>  Current </a:t>
            </a:r>
            <a:r>
              <a:rPr lang="en-US" dirty="0" smtClean="0"/>
              <a:t>blood glucose level is within established </a:t>
            </a:r>
          </a:p>
          <a:p>
            <a:pPr>
              <a:buNone/>
            </a:pPr>
            <a:r>
              <a:rPr lang="en-US" dirty="0" smtClean="0"/>
              <a:t>     range of  &gt;50mg/</a:t>
            </a:r>
            <a:r>
              <a:rPr lang="en-US" dirty="0" err="1" smtClean="0"/>
              <a:t>dL</a:t>
            </a:r>
            <a:r>
              <a:rPr lang="en-US" dirty="0" smtClean="0"/>
              <a:t> and &lt;200mg/</a:t>
            </a:r>
            <a:r>
              <a:rPr lang="en-US" dirty="0" err="1" smtClean="0"/>
              <a:t>dL</a:t>
            </a:r>
            <a:r>
              <a:rPr lang="en-US" dirty="0" smtClean="0"/>
              <a:t> </a:t>
            </a:r>
          </a:p>
          <a:p>
            <a:r>
              <a:rPr lang="en-US" dirty="0" smtClean="0"/>
              <a:t> </a:t>
            </a:r>
            <a:r>
              <a:rPr lang="en-US" dirty="0" smtClean="0"/>
              <a:t> C</a:t>
            </a:r>
            <a:r>
              <a:rPr lang="en-US" dirty="0" smtClean="0"/>
              <a:t>urrent </a:t>
            </a:r>
            <a:r>
              <a:rPr lang="en-US" dirty="0" smtClean="0"/>
              <a:t>HbA1C test from lab is &lt; 7.0%  = 175mg/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b="1" dirty="0" smtClean="0"/>
              <a:t>Target </a:t>
            </a:r>
            <a:r>
              <a:rPr lang="en-US" b="1" dirty="0" smtClean="0"/>
              <a:t>range for ideal control is: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HbA1C </a:t>
            </a:r>
            <a:r>
              <a:rPr lang="en-US" dirty="0" smtClean="0"/>
              <a:t>at </a:t>
            </a:r>
            <a:r>
              <a:rPr lang="en-US" dirty="0" smtClean="0"/>
              <a:t>6.5% </a:t>
            </a:r>
            <a:r>
              <a:rPr lang="en-US" dirty="0" smtClean="0"/>
              <a:t>to 7.0% = approx. 135 to 150 mg/</a:t>
            </a:r>
            <a:r>
              <a:rPr lang="en-US" dirty="0" err="1" smtClean="0"/>
              <a:t>dL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ASA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Due to high risk of sudden hypoglycemia, most physicians have patients with type 1 diabetes keep </a:t>
            </a:r>
            <a:r>
              <a:rPr lang="en-US" dirty="0" smtClean="0"/>
              <a:t>blood glucose level in a </a:t>
            </a:r>
            <a:r>
              <a:rPr lang="en-US" dirty="0" smtClean="0"/>
              <a:t>“target range” </a:t>
            </a:r>
            <a:r>
              <a:rPr lang="en-US" dirty="0" smtClean="0"/>
              <a:t>higher </a:t>
            </a:r>
            <a:r>
              <a:rPr lang="en-US" dirty="0" smtClean="0"/>
              <a:t>than a person without diabetes. </a:t>
            </a:r>
          </a:p>
          <a:p>
            <a:r>
              <a:rPr lang="en-US" dirty="0" smtClean="0"/>
              <a:t>Without diabetes, our blood glucose levels fluctuate automatically between 70 and 120mg/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(Re </a:t>
            </a:r>
            <a:r>
              <a:rPr lang="en-US" dirty="0" smtClean="0"/>
              <a:t>check </a:t>
            </a:r>
            <a:r>
              <a:rPr lang="en-US" dirty="0" smtClean="0"/>
              <a:t>these last figures 70 and 120) </a:t>
            </a:r>
          </a:p>
          <a:p>
            <a:r>
              <a:rPr lang="en-US" dirty="0" smtClean="0"/>
              <a:t>A patient that presents with non-well controlled type 1 diabetes is classified as ASA IV </a:t>
            </a:r>
          </a:p>
          <a:p>
            <a:r>
              <a:rPr lang="en-US" b="1" dirty="0" smtClean="0"/>
              <a:t>Definition of non-well controlled:</a:t>
            </a:r>
            <a:endParaRPr lang="en-US" dirty="0" smtClean="0"/>
          </a:p>
          <a:p>
            <a:pPr lvl="0"/>
            <a:r>
              <a:rPr lang="en-US" dirty="0" smtClean="0"/>
              <a:t>current blood glucose level is not within established range</a:t>
            </a:r>
          </a:p>
          <a:p>
            <a:pPr lvl="0"/>
            <a:r>
              <a:rPr lang="en-US" dirty="0" smtClean="0"/>
              <a:t>current HbA1C is  &gt; 9%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DEFINITION OF IDDM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Insulin Dependent Diabetes Mellitus is also known as  </a:t>
            </a:r>
          </a:p>
          <a:p>
            <a:pPr>
              <a:buNone/>
            </a:pPr>
            <a:r>
              <a:rPr lang="en-US" dirty="0" smtClean="0"/>
              <a:t>Type </a:t>
            </a:r>
            <a:r>
              <a:rPr lang="en-US" dirty="0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Diabetes, this being the more current name used to  </a:t>
            </a:r>
          </a:p>
          <a:p>
            <a:pPr>
              <a:buNone/>
            </a:pPr>
            <a:r>
              <a:rPr lang="en-US" dirty="0" smtClean="0"/>
              <a:t>differentiate between the several types of diabetes. </a:t>
            </a:r>
          </a:p>
          <a:p>
            <a:pPr>
              <a:buNone/>
            </a:pPr>
            <a:r>
              <a:rPr lang="en-US" dirty="0" smtClean="0"/>
              <a:t>Additional </a:t>
            </a:r>
            <a:r>
              <a:rPr lang="en-US" dirty="0" smtClean="0"/>
              <a:t>name </a:t>
            </a:r>
            <a:r>
              <a:rPr lang="en-US" dirty="0" smtClean="0"/>
              <a:t>used in the past </a:t>
            </a:r>
            <a:r>
              <a:rPr lang="en-US" dirty="0" smtClean="0"/>
              <a:t>was- Juvenile Diabetes.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Type </a:t>
            </a:r>
            <a:r>
              <a:rPr lang="en-US" dirty="0" smtClean="0"/>
              <a:t>I </a:t>
            </a:r>
            <a:r>
              <a:rPr lang="en-US" dirty="0" smtClean="0"/>
              <a:t>diabetes is a chronic disease, in which a person</a:t>
            </a:r>
          </a:p>
          <a:p>
            <a:pPr>
              <a:buNone/>
            </a:pPr>
            <a:r>
              <a:rPr lang="en-US" dirty="0" smtClean="0"/>
              <a:t>no longer has the hormone Insulin being produced in their</a:t>
            </a:r>
          </a:p>
          <a:p>
            <a:pPr>
              <a:buNone/>
            </a:pPr>
            <a:r>
              <a:rPr lang="en-US" dirty="0" smtClean="0"/>
              <a:t>body in order to prevent hyperglycemia.</a:t>
            </a:r>
          </a:p>
          <a:p>
            <a:pPr>
              <a:buNone/>
            </a:pPr>
            <a:r>
              <a:rPr lang="en-US" dirty="0" smtClean="0"/>
              <a:t>Exogenous Insulin </a:t>
            </a:r>
            <a:r>
              <a:rPr lang="en-US" dirty="0" smtClean="0"/>
              <a:t>is needed </a:t>
            </a:r>
            <a:r>
              <a:rPr lang="en-US" dirty="0" smtClean="0"/>
              <a:t>for survival, to </a:t>
            </a:r>
            <a:r>
              <a:rPr lang="en-US" dirty="0" smtClean="0"/>
              <a:t>convert </a:t>
            </a:r>
            <a:r>
              <a:rPr lang="en-US" dirty="0" smtClean="0"/>
              <a:t>sugar (glucose</a:t>
            </a:r>
            <a:r>
              <a:rPr lang="en-US" dirty="0" smtClean="0"/>
              <a:t>), starches, </a:t>
            </a:r>
            <a:r>
              <a:rPr lang="en-US" dirty="0" smtClean="0"/>
              <a:t>and other </a:t>
            </a:r>
            <a:r>
              <a:rPr lang="en-US" dirty="0" smtClean="0"/>
              <a:t>food into energy for daily functions in life.	</a:t>
            </a:r>
          </a:p>
          <a:p>
            <a:pPr>
              <a:buNone/>
            </a:pPr>
            <a:r>
              <a:rPr lang="en-US" dirty="0" smtClean="0"/>
              <a:t>Type </a:t>
            </a:r>
            <a:r>
              <a:rPr lang="en-US" dirty="0" smtClean="0"/>
              <a:t>I </a:t>
            </a:r>
            <a:r>
              <a:rPr lang="en-US" dirty="0" smtClean="0"/>
              <a:t>diabetes is directly treatable only with injected</a:t>
            </a:r>
          </a:p>
          <a:p>
            <a:pPr>
              <a:buNone/>
            </a:pPr>
            <a:r>
              <a:rPr lang="en-US" dirty="0" smtClean="0"/>
              <a:t>insulin.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OF IDDM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</a:t>
            </a:r>
            <a:r>
              <a:rPr lang="en-US" dirty="0" smtClean="0"/>
              <a:t>I </a:t>
            </a:r>
            <a:r>
              <a:rPr lang="en-US" dirty="0" smtClean="0"/>
              <a:t>Diabetes is caused by autoimmune destruction  </a:t>
            </a:r>
          </a:p>
          <a:p>
            <a:pPr>
              <a:buNone/>
            </a:pPr>
            <a:r>
              <a:rPr lang="en-US" dirty="0" smtClean="0"/>
              <a:t>    of </a:t>
            </a:r>
            <a:r>
              <a:rPr lang="en-US" dirty="0" smtClean="0"/>
              <a:t>the pancreatic beta cells in the Islet of </a:t>
            </a:r>
            <a:r>
              <a:rPr lang="en-US" dirty="0" err="1" smtClean="0"/>
              <a:t>Langerhans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Diabetes progressively develops as the beta cells become </a:t>
            </a:r>
            <a:r>
              <a:rPr lang="en-US" dirty="0" smtClean="0"/>
              <a:t>unable </a:t>
            </a:r>
            <a:r>
              <a:rPr lang="en-US" dirty="0" smtClean="0"/>
              <a:t>to produce sufficient insulin and eventually are </a:t>
            </a:r>
            <a:r>
              <a:rPr lang="en-US" dirty="0" smtClean="0"/>
              <a:t> depleted </a:t>
            </a:r>
            <a:r>
              <a:rPr lang="en-US" dirty="0" smtClean="0"/>
              <a:t>of all insulin.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 DIAGNOSED IN CHILDREN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YOUNG ADULTS AS WELL</a:t>
            </a:r>
            <a:endParaRPr lang="en-US" dirty="0"/>
          </a:p>
        </p:txBody>
      </p:sp>
      <p:pic>
        <p:nvPicPr>
          <p:cNvPr id="10" name="Content Placeholder 9" descr="CHILD DIABETES 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81000" y="2590801"/>
            <a:ext cx="3962400" cy="3047999"/>
          </a:xfrm>
        </p:spPr>
      </p:pic>
      <p:pic>
        <p:nvPicPr>
          <p:cNvPr id="11" name="Content Placeholder 10" descr="TEEN DIABETICS 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05400" y="2362201"/>
            <a:ext cx="2971800" cy="3200400"/>
          </a:xfrm>
        </p:spPr>
      </p:pic>
      <p:sp>
        <p:nvSpPr>
          <p:cNvPr id="12" name="TextBox 11"/>
          <p:cNvSpPr txBox="1"/>
          <p:nvPr/>
        </p:nvSpPr>
        <p:spPr>
          <a:xfrm>
            <a:off x="533400" y="5943600"/>
            <a:ext cx="8621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million Americans have type I diabetes.  There are 35 children and adolescence </a:t>
            </a:r>
          </a:p>
          <a:p>
            <a:r>
              <a:rPr lang="en-US" dirty="0" smtClean="0"/>
              <a:t>d</a:t>
            </a:r>
            <a:r>
              <a:rPr lang="en-US" dirty="0" smtClean="0"/>
              <a:t>iagnosed daily.  Records indicate most common age at diagnose infancy to age 3</a:t>
            </a:r>
          </a:p>
          <a:p>
            <a:r>
              <a:rPr lang="en-US" dirty="0" smtClean="0"/>
              <a:t>Age 10-13 or early 20’s.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851648" cy="762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SIGNS AND SYMPTOMS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7854696" cy="533400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b" anchorCtr="0"/>
          <a:lstStyle/>
          <a:p>
            <a:r>
              <a:rPr lang="en-US" dirty="0" smtClean="0"/>
              <a:t> </a:t>
            </a:r>
            <a:r>
              <a:rPr lang="en-US" sz="1200" i="1" dirty="0" smtClean="0"/>
              <a:t>www.nhanhoan.com</a:t>
            </a:r>
            <a:endParaRPr lang="en-US" sz="1200" dirty="0"/>
          </a:p>
        </p:txBody>
      </p:sp>
      <p:pic>
        <p:nvPicPr>
          <p:cNvPr id="4" name="Picture 3" descr="DIABETE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50292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67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SIGNS AND </a:t>
            </a:r>
            <a:r>
              <a:rPr lang="en-US" dirty="0" smtClean="0"/>
              <a:t>SYMPTOMS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OF UNDIAGNOSED OR POORLY CONTROLLED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Polydipsia</a:t>
            </a:r>
            <a:r>
              <a:rPr lang="en-US" dirty="0" smtClean="0"/>
              <a:t>:  excessive thirst.</a:t>
            </a:r>
          </a:p>
          <a:p>
            <a:r>
              <a:rPr lang="en-US" dirty="0" err="1" smtClean="0"/>
              <a:t>Polyuria</a:t>
            </a:r>
            <a:r>
              <a:rPr lang="en-US" dirty="0" smtClean="0"/>
              <a:t>: The passing of an excessive quantity of urine.</a:t>
            </a:r>
          </a:p>
          <a:p>
            <a:r>
              <a:rPr lang="en-US" dirty="0" err="1" smtClean="0"/>
              <a:t>Polyphagia</a:t>
            </a:r>
            <a:r>
              <a:rPr lang="en-US" dirty="0" smtClean="0"/>
              <a:t>:  Excessive desire to eat.</a:t>
            </a:r>
          </a:p>
          <a:p>
            <a:r>
              <a:rPr lang="en-US" dirty="0" smtClean="0"/>
              <a:t>Weight loss.</a:t>
            </a:r>
          </a:p>
          <a:p>
            <a:r>
              <a:rPr lang="en-US" dirty="0" smtClean="0"/>
              <a:t>Loss of strength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a dental hygienist we need to watch for </a:t>
            </a:r>
            <a:r>
              <a:rPr lang="en-US" dirty="0" smtClean="0"/>
              <a:t>the above symptoms when reviewing medical history.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PATIENT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Name</a:t>
            </a:r>
            <a:r>
              <a:rPr lang="en-US" b="1" dirty="0" smtClean="0"/>
              <a:t>:            </a:t>
            </a:r>
            <a:r>
              <a:rPr lang="en-US" dirty="0" smtClean="0"/>
              <a:t>Eddie </a:t>
            </a:r>
            <a:r>
              <a:rPr lang="en-US" dirty="0" err="1" smtClean="0"/>
              <a:t>VanHalen</a:t>
            </a:r>
            <a:endParaRPr lang="en-US" dirty="0" smtClean="0"/>
          </a:p>
          <a:p>
            <a:r>
              <a:rPr lang="en-US" b="1" dirty="0" smtClean="0"/>
              <a:t>Age:                  </a:t>
            </a:r>
            <a:r>
              <a:rPr lang="en-US" b="1" dirty="0" smtClean="0"/>
              <a:t>    </a:t>
            </a:r>
            <a:r>
              <a:rPr lang="en-US" b="1" dirty="0" smtClean="0"/>
              <a:t>3</a:t>
            </a:r>
            <a:r>
              <a:rPr lang="en-US" dirty="0" smtClean="0"/>
              <a:t>5</a:t>
            </a:r>
            <a:endParaRPr lang="en-US" dirty="0" smtClean="0"/>
          </a:p>
          <a:p>
            <a:r>
              <a:rPr lang="en-US" b="1" dirty="0" smtClean="0"/>
              <a:t>Gender:              </a:t>
            </a:r>
            <a:r>
              <a:rPr lang="en-US" dirty="0" smtClean="0"/>
              <a:t>Male                                photo here</a:t>
            </a:r>
          </a:p>
          <a:p>
            <a:r>
              <a:rPr lang="en-US" b="1" dirty="0" smtClean="0"/>
              <a:t>Ethnicity:           </a:t>
            </a:r>
            <a:r>
              <a:rPr lang="en-US" dirty="0" smtClean="0"/>
              <a:t>Caucasian</a:t>
            </a:r>
          </a:p>
          <a:p>
            <a:r>
              <a:rPr lang="en-US" b="1" dirty="0" smtClean="0"/>
              <a:t>Occupation:      </a:t>
            </a:r>
            <a:r>
              <a:rPr lang="en-US" dirty="0" smtClean="0"/>
              <a:t>Performer</a:t>
            </a:r>
            <a:endParaRPr lang="en-US" dirty="0" smtClean="0"/>
          </a:p>
          <a:p>
            <a:r>
              <a:rPr lang="en-US" b="1" dirty="0" smtClean="0"/>
              <a:t>Marital status:  </a:t>
            </a:r>
            <a:r>
              <a:rPr lang="en-US" dirty="0" smtClean="0"/>
              <a:t>Single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ICHELLES BOYFRIEN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133600"/>
            <a:ext cx="3390900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SIGNS AND SYMPTOMS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smtClean="0"/>
              <a:t>HYPERGLYCEMIA IN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-Recurrence of bed 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  Wetting.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 -Repeated skin infections.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-Marked irritability.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-Headache.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-Drowsiness.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-Malaise.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-Dry mouth.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betes 2.bmp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200" y="152400"/>
            <a:ext cx="7620000" cy="65532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SIGNS AND SYMPTOMS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 TO COMPLICATIONS:</a:t>
            </a:r>
          </a:p>
          <a:p>
            <a:r>
              <a:rPr lang="en-US" dirty="0" smtClean="0"/>
              <a:t>Skin lesions</a:t>
            </a:r>
          </a:p>
          <a:p>
            <a:r>
              <a:rPr lang="en-US" dirty="0" smtClean="0"/>
              <a:t>Cataracts.</a:t>
            </a:r>
          </a:p>
          <a:p>
            <a:r>
              <a:rPr lang="en-US" dirty="0" smtClean="0"/>
              <a:t>Blindness.</a:t>
            </a:r>
          </a:p>
          <a:p>
            <a:r>
              <a:rPr lang="en-US" dirty="0" smtClean="0"/>
              <a:t>Hypertension.</a:t>
            </a:r>
          </a:p>
          <a:p>
            <a:r>
              <a:rPr lang="en-US" dirty="0" smtClean="0"/>
              <a:t>Chest pain.</a:t>
            </a:r>
          </a:p>
          <a:p>
            <a:r>
              <a:rPr lang="en-US" dirty="0" smtClean="0"/>
              <a:t>Anemia.</a:t>
            </a:r>
          </a:p>
          <a:p>
            <a:r>
              <a:rPr lang="en-US" dirty="0" smtClean="0"/>
              <a:t>The rapid onset of myopia in an adult is highly suggestive of diabetes mellitus.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POTENTIAL PROBLEMS RELATED TO </a:t>
            </a:r>
            <a:br>
              <a:rPr lang="en-US" dirty="0" smtClean="0"/>
            </a:br>
            <a:r>
              <a:rPr lang="en-US" dirty="0" smtClean="0"/>
              <a:t>DENTAL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 If uncontrolled diabetics patients:</a:t>
            </a:r>
          </a:p>
          <a:p>
            <a:pPr>
              <a:buNone/>
            </a:pPr>
            <a:r>
              <a:rPr lang="en-US" sz="3200" dirty="0" smtClean="0"/>
              <a:t>       Infection </a:t>
            </a:r>
            <a:r>
              <a:rPr lang="en-US" sz="3200" dirty="0" smtClean="0"/>
              <a:t>and poor wound healing.</a:t>
            </a:r>
          </a:p>
          <a:p>
            <a:pPr>
              <a:buNone/>
            </a:pPr>
            <a:r>
              <a:rPr lang="en-US" sz="3200" dirty="0" smtClean="0"/>
              <a:t>   2</a:t>
            </a:r>
            <a:r>
              <a:rPr lang="en-US" sz="3200" dirty="0" smtClean="0"/>
              <a:t>.  Insulin reaction in patients treated with </a:t>
            </a:r>
            <a:r>
              <a:rPr lang="en-US" sz="3200" dirty="0" smtClean="0"/>
              <a:t>     insulin</a:t>
            </a:r>
            <a:r>
              <a:rPr lang="en-US" sz="3200" dirty="0" smtClean="0"/>
              <a:t>.</a:t>
            </a:r>
          </a:p>
          <a:p>
            <a:pPr>
              <a:buNone/>
            </a:pPr>
            <a:r>
              <a:rPr lang="en-US" sz="3200" dirty="0" smtClean="0"/>
              <a:t>    3</a:t>
            </a:r>
            <a:r>
              <a:rPr lang="en-US" sz="3200" dirty="0" smtClean="0"/>
              <a:t>.  Nervous system:</a:t>
            </a:r>
          </a:p>
          <a:p>
            <a:pPr>
              <a:buNone/>
            </a:pPr>
            <a:r>
              <a:rPr lang="en-US" sz="3200" dirty="0" smtClean="0"/>
              <a:t>   Angina, myocardial infarction, </a:t>
            </a:r>
            <a:r>
              <a:rPr lang="en-US" sz="3200" dirty="0" err="1" smtClean="0"/>
              <a:t>cerebrovascular</a:t>
            </a:r>
            <a:r>
              <a:rPr lang="en-US" sz="3200" dirty="0" smtClean="0"/>
              <a:t> accident, renal failure, hypertension, congestive heart failure.</a:t>
            </a: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42288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SIGNS AND SYMPTOMS</a:t>
            </a:r>
            <a:br>
              <a:rPr lang="en-US" dirty="0" smtClean="0"/>
            </a:br>
            <a:r>
              <a:rPr lang="en-US" dirty="0" smtClean="0"/>
              <a:t>ORAL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Accelerated periodontal </a:t>
            </a:r>
            <a:r>
              <a:rPr lang="en-US" sz="3600" dirty="0" smtClean="0"/>
              <a:t>disease</a:t>
            </a:r>
            <a:endParaRPr lang="en-US" sz="3600" dirty="0" smtClean="0"/>
          </a:p>
          <a:p>
            <a:r>
              <a:rPr lang="en-US" sz="3600" dirty="0" smtClean="0"/>
              <a:t>Gingival </a:t>
            </a:r>
            <a:r>
              <a:rPr lang="en-US" sz="3600" dirty="0" smtClean="0"/>
              <a:t>proliferations</a:t>
            </a:r>
            <a:endParaRPr lang="en-US" sz="3600" dirty="0" smtClean="0"/>
          </a:p>
          <a:p>
            <a:r>
              <a:rPr lang="en-US" sz="3600" dirty="0" smtClean="0"/>
              <a:t>Periodontal </a:t>
            </a:r>
            <a:r>
              <a:rPr lang="en-US" sz="3600" dirty="0" err="1" smtClean="0"/>
              <a:t>abscessess</a:t>
            </a:r>
            <a:endParaRPr lang="en-US" sz="3600" dirty="0" smtClean="0"/>
          </a:p>
          <a:p>
            <a:r>
              <a:rPr lang="en-US" sz="3600" dirty="0" err="1" smtClean="0"/>
              <a:t>Xerostomia</a:t>
            </a:r>
            <a:endParaRPr lang="en-US" sz="3600" dirty="0" smtClean="0"/>
          </a:p>
          <a:p>
            <a:r>
              <a:rPr lang="en-US" sz="3600" dirty="0" smtClean="0"/>
              <a:t>Poor </a:t>
            </a:r>
            <a:r>
              <a:rPr lang="en-US" sz="3600" dirty="0" smtClean="0"/>
              <a:t>healing</a:t>
            </a:r>
            <a:endParaRPr lang="en-US" sz="3600" dirty="0" smtClean="0"/>
          </a:p>
          <a:p>
            <a:endParaRPr lang="en-US" sz="36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Infections</a:t>
            </a:r>
            <a:endParaRPr lang="en-US" sz="3600" dirty="0" smtClean="0"/>
          </a:p>
          <a:p>
            <a:r>
              <a:rPr lang="en-US" sz="3600" dirty="0" smtClean="0"/>
              <a:t>Oral </a:t>
            </a:r>
            <a:r>
              <a:rPr lang="en-US" sz="3600" dirty="0" smtClean="0"/>
              <a:t>ulcerations</a:t>
            </a:r>
            <a:endParaRPr lang="en-US" sz="3600" dirty="0" smtClean="0"/>
          </a:p>
          <a:p>
            <a:r>
              <a:rPr lang="en-US" sz="3600" dirty="0" err="1" smtClean="0"/>
              <a:t>Candidiasis</a:t>
            </a:r>
            <a:endParaRPr lang="en-US" sz="3600" dirty="0" smtClean="0"/>
          </a:p>
          <a:p>
            <a:r>
              <a:rPr lang="en-US" sz="3600" dirty="0" err="1" smtClean="0"/>
              <a:t>Mucormycosis</a:t>
            </a:r>
            <a:endParaRPr lang="en-US" sz="3600" dirty="0" smtClean="0"/>
          </a:p>
          <a:p>
            <a:r>
              <a:rPr lang="en-US" sz="3600" dirty="0" smtClean="0"/>
              <a:t>Numbness, burning, or pain in oral tissues.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MUCORMYCOSIS</a:t>
            </a:r>
            <a:br>
              <a:rPr lang="en-US" dirty="0" smtClean="0"/>
            </a:br>
            <a:r>
              <a:rPr lang="en-US" dirty="0" smtClean="0"/>
              <a:t>A SERIOUS FUNGAL INFECTIONS</a:t>
            </a:r>
            <a:endParaRPr lang="en-US" dirty="0"/>
          </a:p>
        </p:txBody>
      </p:sp>
      <p:pic>
        <p:nvPicPr>
          <p:cNvPr id="7" name="Content Placeholder 6" descr="oral lesions diabe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19200"/>
            <a:ext cx="6248400" cy="4343400"/>
          </a:xfrm>
        </p:spPr>
      </p:pic>
      <p:sp>
        <p:nvSpPr>
          <p:cNvPr id="9" name="TextBox 8"/>
          <p:cNvSpPr txBox="1"/>
          <p:nvPr/>
        </p:nvSpPr>
        <p:spPr>
          <a:xfrm>
            <a:off x="304800" y="5867400"/>
            <a:ext cx="8579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Treatment usually includes control of diabetes, surgical excisions of the lesion, and administration of antibiotics and fungicides.  </a:t>
            </a:r>
            <a:endParaRPr lang="en-US" dirty="0" smtClean="0"/>
          </a:p>
          <a:p>
            <a:r>
              <a:rPr lang="en-US" dirty="0" smtClean="0"/>
              <a:t>Source:  Little, 2008, p.233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SEVERE AND PROGRESSIVE PERIODONTITIS</a:t>
            </a:r>
            <a:endParaRPr lang="en-US" dirty="0"/>
          </a:p>
        </p:txBody>
      </p:sp>
      <p:pic>
        <p:nvPicPr>
          <p:cNvPr id="4" name="Content Placeholder 3" descr="x-ray diabetic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981200"/>
            <a:ext cx="6858000" cy="40386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DETECTION OF THE PATIENT</a:t>
            </a:r>
            <a:br>
              <a:rPr lang="en-US" dirty="0" smtClean="0"/>
            </a:br>
            <a:r>
              <a:rPr lang="en-US" dirty="0" smtClean="0"/>
              <a:t>WITH DIABETES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KNOWN DIABETIC PERSON</a:t>
            </a:r>
          </a:p>
          <a:p>
            <a:pPr marL="514350" indent="-514350">
              <a:buAutoNum type="arabicPeriod"/>
            </a:pPr>
            <a:r>
              <a:rPr lang="en-US" dirty="0" smtClean="0"/>
              <a:t>DETECTION BY HISTORY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Are you diabetic?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What medications are you taking?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Are you being treated by a physician?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ESTABLISHMENT OF SEVERITY OF DISEASE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When were you first diagnosed as diabetic?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What was the level of the last measurement of your  blood glucose?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How are you being treated for your diabetes?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KNOWN DIABETIC PATIENT</a:t>
            </a:r>
            <a:br>
              <a:rPr lang="en-US" dirty="0" smtClean="0"/>
            </a:br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How often do you have insulin reactions?</a:t>
            </a:r>
          </a:p>
          <a:p>
            <a:pPr>
              <a:buFontTx/>
              <a:buChar char="-"/>
            </a:pPr>
            <a:r>
              <a:rPr lang="en-US" dirty="0" smtClean="0"/>
              <a:t>How much insulin do you take with each injection, and how often do you receive injections?</a:t>
            </a:r>
          </a:p>
          <a:p>
            <a:pPr>
              <a:buFontTx/>
              <a:buChar char="-"/>
            </a:pPr>
            <a:r>
              <a:rPr lang="en-US" dirty="0" smtClean="0"/>
              <a:t>Do you test your urine for glucose?</a:t>
            </a:r>
          </a:p>
          <a:p>
            <a:pPr>
              <a:buFontTx/>
              <a:buChar char="-"/>
            </a:pPr>
            <a:r>
              <a:rPr lang="en-US" dirty="0" smtClean="0"/>
              <a:t>When did you last visit your physician?</a:t>
            </a:r>
          </a:p>
          <a:p>
            <a:pPr>
              <a:buFontTx/>
              <a:buChar char="-"/>
            </a:pPr>
            <a:r>
              <a:rPr lang="en-US" dirty="0" smtClean="0"/>
              <a:t>Do you have any symptoms of diabetes at the present time.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516255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 HERE AT RCC WE DO NOT TREAT PATIENTS IF THEIR GLUCOSE READING IS NOT BETWEEN……..?</a:t>
            </a:r>
            <a:endParaRPr lang="en-US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CHIEF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 </a:t>
            </a:r>
            <a:r>
              <a:rPr lang="en-US" dirty="0" smtClean="0"/>
              <a:t>Patient </a:t>
            </a:r>
            <a:r>
              <a:rPr lang="en-US" dirty="0" smtClean="0"/>
              <a:t>states gums are often sore and bleed when trying to floss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Patient states mouth is always dry, “cotton mouth” and often has bad breath according to his girlfriend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Patient states “here to get a cleaning and get his mouth             back in shape”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/>
              <a:t>50 AND 200</a:t>
            </a:r>
          </a:p>
          <a:p>
            <a:pPr algn="ctr">
              <a:buNone/>
            </a:pPr>
            <a:r>
              <a:rPr lang="en-US" sz="9600" dirty="0" smtClean="0"/>
              <a:t>mg/</a:t>
            </a:r>
            <a:r>
              <a:rPr lang="en-US" sz="9600" dirty="0" err="1" smtClean="0"/>
              <a:t>dL</a:t>
            </a:r>
            <a:endParaRPr lang="en-US" sz="9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UNDIAGNOSED DIABETIC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History of signs or symptoms of diabetes or it complications.</a:t>
            </a:r>
            <a:br>
              <a:rPr lang="en-US" dirty="0" smtClean="0"/>
            </a:br>
            <a:r>
              <a:rPr lang="en-US" dirty="0" smtClean="0"/>
              <a:t>2.  High risk for developing diabetes:</a:t>
            </a:r>
          </a:p>
          <a:p>
            <a:pPr>
              <a:buNone/>
            </a:pPr>
            <a:r>
              <a:rPr lang="en-US" dirty="0" smtClean="0"/>
              <a:t>        -  Parents who are diabetic.</a:t>
            </a:r>
          </a:p>
          <a:p>
            <a:pPr>
              <a:buNone/>
            </a:pPr>
            <a:r>
              <a:rPr lang="en-US" dirty="0" smtClean="0"/>
              <a:t>        -  Gave birth to one or more large babies.</a:t>
            </a:r>
          </a:p>
          <a:p>
            <a:pPr>
              <a:buNone/>
            </a:pPr>
            <a:r>
              <a:rPr lang="en-US" dirty="0" smtClean="0"/>
              <a:t>        -  History of spontaneous abortions or stillbirths.</a:t>
            </a:r>
          </a:p>
          <a:p>
            <a:pPr>
              <a:buNone/>
            </a:pPr>
            <a:r>
              <a:rPr lang="en-US" dirty="0" smtClean="0"/>
              <a:t>        -  Obese.</a:t>
            </a:r>
          </a:p>
          <a:p>
            <a:pPr>
              <a:buNone/>
            </a:pPr>
            <a:r>
              <a:rPr lang="en-US" dirty="0" smtClean="0"/>
              <a:t>        -  Over 40 years of age.</a:t>
            </a:r>
          </a:p>
          <a:p>
            <a:pPr>
              <a:buNone/>
            </a:pPr>
            <a:r>
              <a:rPr lang="en-US" dirty="0" smtClean="0"/>
              <a:t>3.  Referral or screening test for diabetes.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DENTAL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INSULIN-CONTROLLED PATIENT:</a:t>
            </a:r>
          </a:p>
          <a:p>
            <a:pPr>
              <a:buNone/>
            </a:pPr>
            <a:r>
              <a:rPr lang="en-US" dirty="0" smtClean="0"/>
              <a:t>     -If diabetes is well-controlled, all dental procedures can be performed without special precautions.</a:t>
            </a:r>
          </a:p>
          <a:p>
            <a:pPr>
              <a:buNone/>
            </a:pPr>
            <a:r>
              <a:rPr lang="en-US" dirty="0" smtClean="0"/>
              <a:t>     -Morning appointments are usually best.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DENTAL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INSULIN-CONTROLLED PATIENT CONT…</a:t>
            </a:r>
          </a:p>
          <a:p>
            <a:pPr>
              <a:buNone/>
            </a:pPr>
            <a:r>
              <a:rPr lang="en-US" dirty="0" smtClean="0"/>
              <a:t>      -Patient advised to take usual insulin dosage and normal meals on day of dental appointment; information confirmed when patient comes for appointment.</a:t>
            </a:r>
          </a:p>
          <a:p>
            <a:pPr>
              <a:buNone/>
            </a:pPr>
            <a:r>
              <a:rPr lang="en-US" dirty="0" smtClean="0"/>
              <a:t>       -Advise patient to inform dentist or staff if symptoms of insulin reaction occur during dental visit.</a:t>
            </a:r>
          </a:p>
          <a:p>
            <a:pPr>
              <a:buNone/>
            </a:pPr>
            <a:r>
              <a:rPr lang="en-US" dirty="0" smtClean="0"/>
              <a:t>       -Glucose source (orange juice, soda, </a:t>
            </a:r>
            <a:r>
              <a:rPr lang="en-US" dirty="0" err="1" smtClean="0"/>
              <a:t>Glucola</a:t>
            </a:r>
            <a:r>
              <a:rPr lang="en-US" dirty="0" smtClean="0"/>
              <a:t>) should be available and given  to the patient if symptoms of insulin reaction occur.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371475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AT RCC HOW DO WE ADMINISTER ORANGE JUICE FOR HYPOGLYCEMIA?</a:t>
            </a:r>
            <a:endParaRPr lang="en-US" sz="6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800" dirty="0" smtClean="0"/>
              <a:t>First give 4oz. of orange juice and 15 minutes later test patient’s glucose level.  Give additional 4oz. if patient </a:t>
            </a:r>
            <a:r>
              <a:rPr lang="en-US" sz="4800" dirty="0" err="1" smtClean="0"/>
              <a:t>bg</a:t>
            </a:r>
            <a:r>
              <a:rPr lang="en-US" sz="4800" dirty="0" smtClean="0"/>
              <a:t> level remains &lt; 70 mg/</a:t>
            </a:r>
            <a:r>
              <a:rPr lang="en-US" sz="4800" dirty="0" err="1" smtClean="0"/>
              <a:t>dL</a:t>
            </a:r>
            <a:endParaRPr lang="en-US" sz="4800" dirty="0" smtClean="0"/>
          </a:p>
          <a:p>
            <a:r>
              <a:rPr lang="en-US" sz="4800" dirty="0" smtClean="0"/>
              <a:t>When patient is stable, ask patient if they wish to proceed with </a:t>
            </a:r>
            <a:r>
              <a:rPr lang="en-US" sz="4800" dirty="0" err="1" smtClean="0"/>
              <a:t>tx</a:t>
            </a:r>
            <a:r>
              <a:rPr lang="en-US" sz="4800" dirty="0" smtClean="0"/>
              <a:t> or</a:t>
            </a:r>
          </a:p>
          <a:p>
            <a:pPr>
              <a:buNone/>
            </a:pPr>
            <a:r>
              <a:rPr lang="en-US" sz="4800" dirty="0" smtClean="0"/>
              <a:t>  re-schedule appointment.</a:t>
            </a:r>
            <a:endParaRPr lang="en-US" sz="4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SIGNS AND SYPMTOMS OF </a:t>
            </a:r>
            <a:br>
              <a:rPr lang="en-US" dirty="0" smtClean="0"/>
            </a:br>
            <a:r>
              <a:rPr lang="en-US" dirty="0" smtClean="0"/>
              <a:t>INSULIN REACTION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541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4137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MILD STAGE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 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 STAGE</a:t>
                      </a:r>
                      <a:endParaRPr lang="en-US" dirty="0"/>
                    </a:p>
                  </a:txBody>
                  <a:tcPr/>
                </a:tc>
              </a:tr>
              <a:tr h="641371">
                <a:tc>
                  <a:txBody>
                    <a:bodyPr/>
                    <a:lstStyle/>
                    <a:p>
                      <a:r>
                        <a:rPr lang="en-US" dirty="0" smtClean="0"/>
                        <a:t>HUNGER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INCOHERENCE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UNCONSCIOUSNESS</a:t>
                      </a:r>
                      <a:endParaRPr lang="en-US" dirty="0"/>
                    </a:p>
                  </a:txBody>
                  <a:tcPr/>
                </a:tc>
              </a:tr>
              <a:tr h="693610"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UNCOOPERATIVENESS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TONIC OR CLONIC MOVEMENTS</a:t>
                      </a:r>
                      <a:endParaRPr lang="en-US" dirty="0"/>
                    </a:p>
                  </a:txBody>
                  <a:tcPr/>
                </a:tc>
              </a:tr>
              <a:tr h="641371">
                <a:tc>
                  <a:txBody>
                    <a:bodyPr/>
                    <a:lstStyle/>
                    <a:p>
                      <a:r>
                        <a:rPr lang="en-US" dirty="0" smtClean="0"/>
                        <a:t>TACHYCARDIA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BELLIGERENCE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HYPOTENSION</a:t>
                      </a:r>
                      <a:endParaRPr lang="en-US" dirty="0"/>
                    </a:p>
                  </a:txBody>
                  <a:tcPr/>
                </a:tc>
              </a:tr>
              <a:tr h="641371">
                <a:tc>
                  <a:txBody>
                    <a:bodyPr/>
                    <a:lstStyle/>
                    <a:p>
                      <a:r>
                        <a:rPr lang="en-US" dirty="0" smtClean="0"/>
                        <a:t>PALLOR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LACK OF JUDGMENT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HYPTHERMIA</a:t>
                      </a:r>
                      <a:endParaRPr lang="en-US" dirty="0"/>
                    </a:p>
                  </a:txBody>
                  <a:tcPr/>
                </a:tc>
              </a:tr>
              <a:tr h="641371">
                <a:tc>
                  <a:txBody>
                    <a:bodyPr/>
                    <a:lstStyle/>
                    <a:p>
                      <a:r>
                        <a:rPr lang="en-US" dirty="0" smtClean="0"/>
                        <a:t>SWEATING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 ORIENTATION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RAPID THREADY PULSE</a:t>
                      </a:r>
                      <a:endParaRPr lang="en-US" dirty="0"/>
                    </a:p>
                  </a:txBody>
                  <a:tcPr/>
                </a:tc>
              </a:tr>
              <a:tr h="641371">
                <a:tc>
                  <a:txBody>
                    <a:bodyPr/>
                    <a:lstStyle/>
                    <a:p>
                      <a:r>
                        <a:rPr lang="en-US" dirty="0" smtClean="0"/>
                        <a:t>PARESTHESIAS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MED CONSULT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If extensive surgery or deep cleaning  is needed a med consult is advised.</a:t>
            </a:r>
          </a:p>
          <a:p>
            <a:r>
              <a:rPr lang="en-US" dirty="0" smtClean="0"/>
              <a:t>Consult with patient’s physician concerning dietary needs during postoperative period.</a:t>
            </a:r>
          </a:p>
          <a:p>
            <a:r>
              <a:rPr lang="en-US" dirty="0" smtClean="0"/>
              <a:t>Antibiotic prophylaxis can be considered for patients with brittle diabetes and those taking high doses of insulin who also have chronic states of oral infection.</a:t>
            </a:r>
          </a:p>
          <a:p>
            <a:pPr marL="274320" lvl="8" indent="-274320">
              <a:buClr>
                <a:schemeClr val="accent3"/>
              </a:buClr>
              <a:buSzPct val="95000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AT RCC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Do we treat patients with a diastolic reading of 95 or higher?</a:t>
            </a:r>
            <a:endParaRPr lang="en-US" sz="5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NEVER</a:t>
            </a:r>
            <a:endParaRPr lang="en-US" sz="9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DENTAL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- </a:t>
            </a:r>
            <a:r>
              <a:rPr lang="en-US" dirty="0" smtClean="0"/>
              <a:t>Patient states recurrent white sores in mouth from 2001 to </a:t>
            </a:r>
            <a:r>
              <a:rPr lang="en-US" dirty="0" smtClean="0"/>
              <a:t>2005</a:t>
            </a:r>
            <a:r>
              <a:rPr lang="en-US" dirty="0" smtClean="0"/>
              <a:t>. Past topical corticoid steroid</a:t>
            </a:r>
          </a:p>
          <a:p>
            <a:pPr>
              <a:buNone/>
            </a:pPr>
            <a:r>
              <a:rPr lang="en-US" dirty="0" smtClean="0"/>
              <a:t>   therapy.</a:t>
            </a:r>
          </a:p>
          <a:p>
            <a:r>
              <a:rPr lang="en-US" dirty="0" smtClean="0"/>
              <a:t>Patient </a:t>
            </a:r>
            <a:r>
              <a:rPr lang="en-US" dirty="0" smtClean="0"/>
              <a:t>states last DDS exam November 2006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Last BWX  November 2006; FMX 2001</a:t>
            </a:r>
          </a:p>
          <a:p>
            <a:r>
              <a:rPr lang="en-US" dirty="0" smtClean="0"/>
              <a:t> </a:t>
            </a:r>
            <a:r>
              <a:rPr lang="en-US" dirty="0" smtClean="0"/>
              <a:t>Last cleaning December 2007, “previously seen</a:t>
            </a:r>
            <a:r>
              <a:rPr lang="en-US" b="1" dirty="0" smtClean="0"/>
              <a:t> </a:t>
            </a:r>
            <a:r>
              <a:rPr lang="en-US" dirty="0" smtClean="0"/>
              <a:t>every      </a:t>
            </a:r>
          </a:p>
          <a:p>
            <a:pPr>
              <a:buNone/>
            </a:pPr>
            <a:r>
              <a:rPr lang="en-US" dirty="0" smtClean="0"/>
              <a:t>   three months.”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DENTAL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IF NOT WELL CONTROLLED </a:t>
            </a:r>
          </a:p>
          <a:p>
            <a:r>
              <a:rPr lang="en-US" dirty="0" smtClean="0"/>
              <a:t>Provide appropriate emergency care only.</a:t>
            </a:r>
          </a:p>
          <a:p>
            <a:r>
              <a:rPr lang="en-US" dirty="0" smtClean="0"/>
              <a:t>Request referral for medical evaluation, management, and risk factor modification.</a:t>
            </a:r>
          </a:p>
          <a:p>
            <a:pPr>
              <a:buNone/>
            </a:pPr>
            <a:r>
              <a:rPr lang="en-US" dirty="0" smtClean="0"/>
              <a:t>        -If symptomatic, seek IMMEDIATE referral.</a:t>
            </a:r>
          </a:p>
          <a:p>
            <a:pPr>
              <a:buNone/>
            </a:pPr>
            <a:r>
              <a:rPr lang="en-US" dirty="0" smtClean="0"/>
              <a:t>        -If asymptomatic, request routine referral.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AND EPINEPHRINE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most patients the use of local anesthetic with </a:t>
            </a:r>
          </a:p>
          <a:p>
            <a:pPr>
              <a:buNone/>
            </a:pPr>
            <a:r>
              <a:rPr lang="en-US" dirty="0" smtClean="0"/>
              <a:t>   1:100,000 epinephrine  should be tolerated well.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HOWEVER:</a:t>
            </a:r>
          </a:p>
          <a:p>
            <a:pPr>
              <a:buNone/>
            </a:pPr>
            <a:r>
              <a:rPr lang="en-US" dirty="0" smtClean="0"/>
              <a:t>Epinephrine has a pharmacologic effect that is opposite that of insulin, so blood glucose could rise with the use of </a:t>
            </a:r>
            <a:r>
              <a:rPr lang="en-US" dirty="0" err="1" smtClean="0"/>
              <a:t>epi</a:t>
            </a:r>
            <a:r>
              <a:rPr lang="en-US" dirty="0" smtClean="0"/>
              <a:t>. Furthermore,  in diabetic  patients with hypertension, post myocardial infarction, cardiac arrhythmia caution may be indicated with epinephrine.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METHODS OF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 Conventional:  Mixed intermediate acting insulin and long acting insulin injected 2 times daily.</a:t>
            </a:r>
          </a:p>
          <a:p>
            <a:endParaRPr lang="en-US" dirty="0" smtClean="0"/>
          </a:p>
          <a:p>
            <a:r>
              <a:rPr lang="en-US" dirty="0" smtClean="0"/>
              <a:t>2.  Multiple injections:  A 24 hr long acting insulin (basal dose ), plus 4 or more injections of short or rapid acting insulin(bolus dose), prior to each meal.</a:t>
            </a:r>
          </a:p>
          <a:p>
            <a:endParaRPr lang="en-US" dirty="0" smtClean="0"/>
          </a:p>
          <a:p>
            <a:r>
              <a:rPr lang="en-US" dirty="0" smtClean="0"/>
              <a:t>3. Continuous infusion: By external insulin pump, programmed to deliver insulin continuously.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MULTIPLE INJECTIONS</a:t>
            </a:r>
            <a:endParaRPr lang="en-US" dirty="0"/>
          </a:p>
        </p:txBody>
      </p:sp>
      <p:pic>
        <p:nvPicPr>
          <p:cNvPr id="4" name="Content Placeholder 3" descr="CHILD DIABETES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24400" y="1981200"/>
            <a:ext cx="3581400" cy="4343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CONTINOUS INFUSION</a:t>
            </a:r>
            <a:endParaRPr lang="en-US" dirty="0"/>
          </a:p>
        </p:txBody>
      </p:sp>
      <p:pic>
        <p:nvPicPr>
          <p:cNvPr id="5" name="Content Placeholder 4" descr="glucome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47800"/>
            <a:ext cx="6858000" cy="4191000"/>
          </a:xfrm>
        </p:spPr>
      </p:pic>
      <p:sp>
        <p:nvSpPr>
          <p:cNvPr id="6" name="TextBox 5"/>
          <p:cNvSpPr txBox="1"/>
          <p:nvPr/>
        </p:nvSpPr>
        <p:spPr>
          <a:xfrm>
            <a:off x="1676400" y="5715000"/>
            <a:ext cx="5250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Insulin pump.                    C.  Sensor for glucose.</a:t>
            </a:r>
          </a:p>
          <a:p>
            <a:pPr marL="342900" indent="-342900">
              <a:buAutoNum type="alphaUcPeriod"/>
            </a:pPr>
            <a:r>
              <a:rPr lang="en-US" dirty="0" smtClean="0"/>
              <a:t>Tube or </a:t>
            </a:r>
            <a:r>
              <a:rPr lang="en-US" dirty="0" err="1" smtClean="0"/>
              <a:t>canula</a:t>
            </a:r>
            <a:r>
              <a:rPr lang="en-US" dirty="0" smtClean="0"/>
              <a:t>.                  D.  Transmitter.</a:t>
            </a:r>
          </a:p>
          <a:p>
            <a:pPr marL="342900" indent="-342900"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Treatment Plan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038600" cy="4434840"/>
          </a:xfrm>
        </p:spPr>
        <p:txBody>
          <a:bodyPr>
            <a:normAutofit fontScale="25000" lnSpcReduction="20000"/>
          </a:bodyPr>
          <a:lstStyle/>
          <a:p>
            <a:r>
              <a:rPr lang="en-US" sz="5600" b="1" dirty="0" smtClean="0"/>
              <a:t>Appt</a:t>
            </a:r>
            <a:r>
              <a:rPr lang="en-US" sz="5600" b="1" dirty="0" smtClean="0"/>
              <a:t>. #1</a:t>
            </a:r>
          </a:p>
          <a:p>
            <a:r>
              <a:rPr lang="en-US" sz="5600" dirty="0" smtClean="0"/>
              <a:t>Blood Glucose test</a:t>
            </a:r>
          </a:p>
          <a:p>
            <a:r>
              <a:rPr lang="en-US" sz="5600" dirty="0" smtClean="0"/>
              <a:t>x-ray check</a:t>
            </a:r>
          </a:p>
          <a:p>
            <a:r>
              <a:rPr lang="en-US" sz="5600" dirty="0" smtClean="0"/>
              <a:t>FMX</a:t>
            </a:r>
          </a:p>
          <a:p>
            <a:r>
              <a:rPr lang="en-US" sz="5600" dirty="0" smtClean="0"/>
              <a:t>Assessments</a:t>
            </a:r>
            <a:r>
              <a:rPr lang="en-US" sz="5600" dirty="0" smtClean="0"/>
              <a:t> </a:t>
            </a:r>
          </a:p>
          <a:p>
            <a:r>
              <a:rPr lang="en-US" sz="5600" b="1" dirty="0" smtClean="0"/>
              <a:t>Appt #2</a:t>
            </a:r>
          </a:p>
          <a:p>
            <a:r>
              <a:rPr lang="en-US" sz="5600" dirty="0" smtClean="0"/>
              <a:t>Blood Glucose test</a:t>
            </a:r>
          </a:p>
          <a:p>
            <a:r>
              <a:rPr lang="en-US" sz="5600" dirty="0" smtClean="0"/>
              <a:t>DDS exam</a:t>
            </a:r>
          </a:p>
          <a:p>
            <a:r>
              <a:rPr lang="en-US" sz="5600" dirty="0" smtClean="0"/>
              <a:t>2</a:t>
            </a:r>
            <a:r>
              <a:rPr lang="en-US" sz="5600" baseline="30000" dirty="0" smtClean="0"/>
              <a:t>nd</a:t>
            </a:r>
            <a:r>
              <a:rPr lang="en-US" sz="5600" dirty="0" smtClean="0"/>
              <a:t> check in</a:t>
            </a:r>
          </a:p>
          <a:p>
            <a:r>
              <a:rPr lang="en-US" sz="5600" dirty="0" smtClean="0"/>
              <a:t>PI</a:t>
            </a:r>
          </a:p>
          <a:p>
            <a:r>
              <a:rPr lang="en-US" sz="5600" dirty="0" smtClean="0"/>
              <a:t>OHI –Bass </a:t>
            </a:r>
            <a:r>
              <a:rPr lang="en-US" sz="5600" dirty="0" smtClean="0"/>
              <a:t>Technique</a:t>
            </a:r>
            <a:r>
              <a:rPr lang="en-US" sz="5600" dirty="0" smtClean="0"/>
              <a:t> </a:t>
            </a:r>
          </a:p>
          <a:p>
            <a:r>
              <a:rPr lang="en-US" sz="5600" b="1" dirty="0" smtClean="0"/>
              <a:t>Appt #3</a:t>
            </a:r>
          </a:p>
          <a:p>
            <a:r>
              <a:rPr lang="en-US" sz="5600" dirty="0" smtClean="0"/>
              <a:t>Blood Glucose test</a:t>
            </a:r>
          </a:p>
          <a:p>
            <a:r>
              <a:rPr lang="en-US" sz="5600" dirty="0" smtClean="0"/>
              <a:t>URRP</a:t>
            </a:r>
          </a:p>
          <a:p>
            <a:r>
              <a:rPr lang="en-US" sz="5600" dirty="0" smtClean="0"/>
              <a:t>Anesthesia</a:t>
            </a:r>
          </a:p>
          <a:p>
            <a:r>
              <a:rPr lang="en-US" sz="5600" dirty="0" smtClean="0"/>
              <a:t>OHI –Nutritional counseling</a:t>
            </a:r>
          </a:p>
          <a:p>
            <a:r>
              <a:rPr lang="en-US" sz="5600" b="1" dirty="0" smtClean="0"/>
              <a:t> </a:t>
            </a:r>
            <a:r>
              <a:rPr lang="en-US" sz="5600" b="1" dirty="0" smtClean="0"/>
              <a:t>Appt </a:t>
            </a:r>
            <a:r>
              <a:rPr lang="en-US" sz="5600" b="1" dirty="0" smtClean="0"/>
              <a:t>#4</a:t>
            </a:r>
          </a:p>
          <a:p>
            <a:r>
              <a:rPr lang="en-US" sz="5600" dirty="0" smtClean="0"/>
              <a:t>Blood Glucose test</a:t>
            </a:r>
          </a:p>
          <a:p>
            <a:r>
              <a:rPr lang="en-US" sz="5600" dirty="0" smtClean="0"/>
              <a:t>LRRP</a:t>
            </a:r>
          </a:p>
          <a:p>
            <a:r>
              <a:rPr lang="en-US" sz="5600" dirty="0" smtClean="0"/>
              <a:t>Anesthesia</a:t>
            </a:r>
          </a:p>
          <a:p>
            <a:r>
              <a:rPr lang="en-US" sz="5600" dirty="0" smtClean="0"/>
              <a:t>OHI- proxy </a:t>
            </a:r>
            <a:r>
              <a:rPr lang="en-US" sz="5600" dirty="0" smtClean="0"/>
              <a:t>brush</a:t>
            </a:r>
            <a:r>
              <a:rPr lang="en-US" sz="5600" dirty="0" smtClean="0"/>
              <a:t> </a:t>
            </a:r>
          </a:p>
          <a:p>
            <a:pPr>
              <a:buNone/>
            </a:pPr>
            <a:endParaRPr lang="en-US" sz="5600" dirty="0" smtClean="0"/>
          </a:p>
          <a:p>
            <a:endParaRPr lang="en-US" sz="8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400" b="1" dirty="0" smtClean="0"/>
              <a:t> </a:t>
            </a:r>
            <a:r>
              <a:rPr lang="en-US" sz="1400" b="1" dirty="0" smtClean="0"/>
              <a:t>Appt </a:t>
            </a:r>
            <a:r>
              <a:rPr lang="en-US" sz="1400" b="1" dirty="0" smtClean="0"/>
              <a:t>#5</a:t>
            </a:r>
          </a:p>
          <a:p>
            <a:r>
              <a:rPr lang="en-US" sz="1400" dirty="0" smtClean="0"/>
              <a:t>Blood Glucose test</a:t>
            </a:r>
          </a:p>
          <a:p>
            <a:r>
              <a:rPr lang="en-US" sz="1400" dirty="0" smtClean="0"/>
              <a:t>ULRP</a:t>
            </a:r>
          </a:p>
          <a:p>
            <a:r>
              <a:rPr lang="en-US" sz="1400" dirty="0" smtClean="0"/>
              <a:t>Anesthesia</a:t>
            </a:r>
            <a:r>
              <a:rPr lang="en-US" sz="1400" dirty="0" smtClean="0"/>
              <a:t> </a:t>
            </a:r>
          </a:p>
          <a:p>
            <a:r>
              <a:rPr lang="en-US" sz="1400" b="1" dirty="0" smtClean="0"/>
              <a:t>Appt #6</a:t>
            </a:r>
          </a:p>
          <a:p>
            <a:r>
              <a:rPr lang="en-US" sz="1400" dirty="0" smtClean="0"/>
              <a:t>Blood Glucose test</a:t>
            </a:r>
          </a:p>
          <a:p>
            <a:r>
              <a:rPr lang="en-US" sz="1400" dirty="0" smtClean="0"/>
              <a:t>LLRP</a:t>
            </a:r>
          </a:p>
          <a:p>
            <a:r>
              <a:rPr lang="en-US" sz="1400" dirty="0" smtClean="0"/>
              <a:t>Anesthesia</a:t>
            </a:r>
          </a:p>
          <a:p>
            <a:r>
              <a:rPr lang="en-US" sz="1400" dirty="0" smtClean="0"/>
              <a:t>Re-evaluation 4-6 weeks</a:t>
            </a:r>
          </a:p>
          <a:p>
            <a:r>
              <a:rPr lang="en-US" sz="1400" b="1" dirty="0" smtClean="0"/>
              <a:t>Appt #7</a:t>
            </a:r>
            <a:endParaRPr lang="en-US" sz="1400" b="1" dirty="0" smtClean="0"/>
          </a:p>
          <a:p>
            <a:r>
              <a:rPr lang="en-US" sz="1400" dirty="0" smtClean="0"/>
              <a:t>Selective Polish</a:t>
            </a:r>
          </a:p>
          <a:p>
            <a:r>
              <a:rPr lang="en-US" sz="1400" dirty="0" smtClean="0"/>
              <a:t>Fluoride treatment</a:t>
            </a:r>
          </a:p>
          <a:p>
            <a:r>
              <a:rPr lang="en-US" sz="1400" dirty="0" smtClean="0"/>
              <a:t>OHI- Review</a:t>
            </a:r>
          </a:p>
          <a:p>
            <a:r>
              <a:rPr lang="en-US" sz="1400" i="1" dirty="0" smtClean="0"/>
              <a:t>Re-care  3 </a:t>
            </a:r>
            <a:r>
              <a:rPr lang="en-US" sz="1400" i="1" dirty="0" smtClean="0"/>
              <a:t>months</a:t>
            </a:r>
          </a:p>
          <a:p>
            <a:endParaRPr lang="en-US" sz="1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Retrieved April 12 2008, from www.americandiabetesassociation.org</a:t>
            </a:r>
            <a:endParaRPr lang="en-US" dirty="0" smtClean="0"/>
          </a:p>
          <a:p>
            <a:r>
              <a:rPr lang="en-US" dirty="0" smtClean="0"/>
              <a:t>James W. Little, Donald A. </a:t>
            </a:r>
            <a:r>
              <a:rPr lang="en-US" dirty="0" err="1" smtClean="0"/>
              <a:t>Falace</a:t>
            </a:r>
            <a:r>
              <a:rPr lang="en-US" dirty="0" smtClean="0"/>
              <a:t>, Craig S. Miller, and Nelson L. </a:t>
            </a:r>
            <a:r>
              <a:rPr lang="en-US" dirty="0" err="1" smtClean="0"/>
              <a:t>Rhodus</a:t>
            </a:r>
            <a:r>
              <a:rPr lang="en-US" dirty="0" smtClean="0"/>
              <a:t>, 2008, p.212-233.</a:t>
            </a:r>
          </a:p>
          <a:p>
            <a:r>
              <a:rPr lang="en-US" i="1" dirty="0" smtClean="0"/>
              <a:t>JADA, 134</a:t>
            </a:r>
            <a:r>
              <a:rPr lang="en-US" dirty="0" smtClean="0"/>
              <a:t>, 24S-33S.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MEDICAL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Patient states being diagnosed with Type 1 diabetes in </a:t>
            </a:r>
            <a:r>
              <a:rPr lang="en-US" dirty="0" smtClean="0"/>
              <a:t>August 1993 at </a:t>
            </a:r>
            <a:r>
              <a:rPr lang="en-US" dirty="0" smtClean="0"/>
              <a:t>age twenty</a:t>
            </a:r>
            <a:r>
              <a:rPr lang="en-US" dirty="0" smtClean="0"/>
              <a:t>, </a:t>
            </a:r>
            <a:r>
              <a:rPr lang="en-US" dirty="0" smtClean="0"/>
              <a:t>(15 years insulin dependant) 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 smtClean="0"/>
              <a:t> </a:t>
            </a:r>
            <a:r>
              <a:rPr lang="en-US" dirty="0" smtClean="0"/>
              <a:t>Patient states having current control of his diabetes </a:t>
            </a:r>
            <a:r>
              <a:rPr lang="en-US" dirty="0" smtClean="0"/>
              <a:t>based </a:t>
            </a:r>
            <a:r>
              <a:rPr lang="en-US" dirty="0" smtClean="0"/>
              <a:t>on the following answers and information </a:t>
            </a:r>
            <a:r>
              <a:rPr lang="en-US" dirty="0" smtClean="0"/>
              <a:t>given </a:t>
            </a:r>
            <a:r>
              <a:rPr lang="en-US" dirty="0" smtClean="0"/>
              <a:t>by patient at entry interview.                                                                                    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       </a:t>
            </a:r>
            <a:r>
              <a:rPr lang="en-US" dirty="0" smtClean="0"/>
              <a:t> </a:t>
            </a:r>
            <a:r>
              <a:rPr lang="en-US" dirty="0" smtClean="0"/>
              <a:t>patient current blood glucose level of 189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dirty="0" smtClean="0"/>
              <a:t>   	     within  established </a:t>
            </a:r>
            <a:r>
              <a:rPr lang="en-US" dirty="0" smtClean="0"/>
              <a:t>well controlled range  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smtClean="0"/>
              <a:t>        </a:t>
            </a:r>
            <a:r>
              <a:rPr lang="en-US" dirty="0" smtClean="0"/>
              <a:t>patient </a:t>
            </a:r>
            <a:r>
              <a:rPr lang="en-US" dirty="0" smtClean="0"/>
              <a:t>seeks endocrinologist and </a:t>
            </a:r>
            <a:r>
              <a:rPr lang="en-US" dirty="0" smtClean="0"/>
              <a:t>dietician assistance 	     every  three </a:t>
            </a:r>
            <a:r>
              <a:rPr lang="en-US" dirty="0" smtClean="0"/>
              <a:t>months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      </a:t>
            </a:r>
            <a:r>
              <a:rPr lang="en-US" dirty="0" smtClean="0"/>
              <a:t>  patient </a:t>
            </a:r>
            <a:r>
              <a:rPr lang="en-US" dirty="0" smtClean="0"/>
              <a:t>log book confirms very few </a:t>
            </a:r>
            <a:r>
              <a:rPr lang="en-US" dirty="0" smtClean="0"/>
              <a:t>hypoglycemic 		     episodes</a:t>
            </a:r>
            <a:r>
              <a:rPr lang="en-US" dirty="0" smtClean="0"/>
              <a:t> 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       </a:t>
            </a:r>
            <a:r>
              <a:rPr lang="en-US" dirty="0" smtClean="0"/>
              <a:t> </a:t>
            </a:r>
            <a:r>
              <a:rPr lang="en-US" dirty="0" smtClean="0"/>
              <a:t>patient current HbA1C lab results at 7.5%  </a:t>
            </a:r>
            <a:r>
              <a:rPr lang="en-US" b="1" dirty="0" smtClean="0"/>
              <a:t>=</a:t>
            </a:r>
            <a:r>
              <a:rPr lang="en-US" dirty="0" smtClean="0"/>
              <a:t>  to the     </a:t>
            </a:r>
          </a:p>
          <a:p>
            <a:pPr lvl="1">
              <a:buNone/>
            </a:pPr>
            <a:r>
              <a:rPr lang="en-US" dirty="0" smtClean="0"/>
              <a:t>           </a:t>
            </a:r>
            <a:r>
              <a:rPr lang="en-US" dirty="0" smtClean="0"/>
              <a:t>  pts </a:t>
            </a:r>
            <a:r>
              <a:rPr lang="en-US" dirty="0" smtClean="0"/>
              <a:t>average 3 mo blood glucose level of 175 mg/</a:t>
            </a:r>
            <a:r>
              <a:rPr lang="en-US" dirty="0" err="1" smtClean="0"/>
              <a:t>dL</a:t>
            </a:r>
            <a:r>
              <a:rPr lang="en-US" dirty="0" smtClean="0"/>
              <a:t>  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        patient states not having any systemic complications 	     stemming  from his type 1 </a:t>
            </a:r>
            <a:r>
              <a:rPr lang="en-US" dirty="0" smtClean="0"/>
              <a:t>diabetes.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HOSPITALIZATIONS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 </a:t>
            </a:r>
          </a:p>
          <a:p>
            <a:pPr algn="ctr">
              <a:buNone/>
            </a:pPr>
            <a:r>
              <a:rPr lang="en-US" b="1" dirty="0" smtClean="0"/>
              <a:t>Hospitalizations in reference to diabetes </a:t>
            </a:r>
            <a:r>
              <a:rPr lang="en-US" dirty="0" smtClean="0"/>
              <a:t>-</a:t>
            </a:r>
          </a:p>
          <a:p>
            <a:pPr lvl="0"/>
            <a:r>
              <a:rPr lang="en-US" dirty="0" smtClean="0"/>
              <a:t>Aug.1992 with blood glucose of 758mg/</a:t>
            </a:r>
            <a:r>
              <a:rPr lang="en-US" dirty="0" err="1" smtClean="0"/>
              <a:t>dL</a:t>
            </a:r>
            <a:r>
              <a:rPr lang="en-US" dirty="0" smtClean="0"/>
              <a:t>. Six days to re-hydrate and regulate blood glucose levels</a:t>
            </a:r>
          </a:p>
          <a:p>
            <a:pPr lvl="0"/>
            <a:r>
              <a:rPr lang="en-US" dirty="0" smtClean="0"/>
              <a:t>2002 </a:t>
            </a:r>
            <a:r>
              <a:rPr lang="en-US" dirty="0" err="1" smtClean="0"/>
              <a:t>ketoacidosis</a:t>
            </a:r>
            <a:r>
              <a:rPr lang="en-US" dirty="0" smtClean="0"/>
              <a:t>, complication from a flu virus. </a:t>
            </a:r>
          </a:p>
          <a:p>
            <a:pPr>
              <a:buNone/>
            </a:pPr>
            <a:r>
              <a:rPr lang="en-US" dirty="0" smtClean="0"/>
              <a:t>	Two </a:t>
            </a:r>
            <a:r>
              <a:rPr lang="en-US" dirty="0" smtClean="0"/>
              <a:t>days for re-hydration </a:t>
            </a:r>
          </a:p>
          <a:p>
            <a:pPr lvl="0"/>
            <a:r>
              <a:rPr lang="en-US" dirty="0" smtClean="0"/>
              <a:t>2004  </a:t>
            </a:r>
            <a:r>
              <a:rPr lang="en-US" dirty="0" err="1" smtClean="0"/>
              <a:t>ketoacidosis</a:t>
            </a:r>
            <a:r>
              <a:rPr lang="en-US" dirty="0" smtClean="0"/>
              <a:t>, complication from a flu virus       </a:t>
            </a:r>
          </a:p>
          <a:p>
            <a:pPr>
              <a:buNone/>
            </a:pPr>
            <a:r>
              <a:rPr lang="en-US" dirty="0" smtClean="0"/>
              <a:t>	Three </a:t>
            </a:r>
            <a:r>
              <a:rPr lang="en-US" dirty="0" smtClean="0"/>
              <a:t>days re-hydration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Patient states smoking cigarettes for 7 months in</a:t>
            </a:r>
          </a:p>
          <a:p>
            <a:pPr>
              <a:buNone/>
            </a:pPr>
            <a:r>
              <a:rPr lang="en-US" dirty="0" smtClean="0"/>
              <a:t>    2007, quit smoking in December 2007</a:t>
            </a:r>
          </a:p>
          <a:p>
            <a:pPr lvl="0"/>
            <a:r>
              <a:rPr lang="en-US" dirty="0" smtClean="0"/>
              <a:t>Patient states drinking alcoholic beverages 3 x weekly,</a:t>
            </a:r>
          </a:p>
          <a:p>
            <a:pPr>
              <a:buNone/>
            </a:pPr>
            <a:r>
              <a:rPr lang="en-US" dirty="0" smtClean="0"/>
              <a:t>    6 to 8 beers weekly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FAMILY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lvl="0"/>
            <a:r>
              <a:rPr lang="en-US" dirty="0" smtClean="0"/>
              <a:t>Patient denies any family history of diabetes or any other systemic disease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smtClean="0"/>
              <a:t>Although </a:t>
            </a:r>
            <a:r>
              <a:rPr lang="en-US" dirty="0" smtClean="0"/>
              <a:t>patient </a:t>
            </a:r>
            <a:r>
              <a:rPr lang="en-US" dirty="0" smtClean="0"/>
              <a:t>does state mom to be a bit of a </a:t>
            </a:r>
            <a:r>
              <a:rPr lang="en-US" dirty="0" smtClean="0"/>
              <a:t> </a:t>
            </a:r>
            <a:r>
              <a:rPr lang="en-US" dirty="0" smtClean="0"/>
              <a:t>       </a:t>
            </a:r>
            <a:r>
              <a:rPr lang="en-US" dirty="0" smtClean="0"/>
              <a:t>stress </a:t>
            </a:r>
            <a:r>
              <a:rPr lang="en-US" dirty="0" smtClean="0"/>
              <a:t>case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lvl="0"/>
            <a:r>
              <a:rPr lang="en-US" dirty="0" err="1" smtClean="0"/>
              <a:t>Lantus</a:t>
            </a:r>
            <a:r>
              <a:rPr lang="en-US" dirty="0" smtClean="0"/>
              <a:t> Insulin (long acting/basal dose)</a:t>
            </a:r>
          </a:p>
          <a:p>
            <a:r>
              <a:rPr lang="en-US" b="1" dirty="0" smtClean="0"/>
              <a:t>Dose: </a:t>
            </a:r>
            <a:r>
              <a:rPr lang="en-US" dirty="0" smtClean="0"/>
              <a:t>36 units injected 1 x daily – every 24 hours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/>
            <a:r>
              <a:rPr lang="en-US" dirty="0" err="1" smtClean="0"/>
              <a:t>Humalog</a:t>
            </a:r>
            <a:r>
              <a:rPr lang="en-US" dirty="0" smtClean="0"/>
              <a:t> Insulin (short acting)</a:t>
            </a:r>
          </a:p>
          <a:p>
            <a:r>
              <a:rPr lang="en-US" b="1" dirty="0" smtClean="0"/>
              <a:t>Dose: </a:t>
            </a:r>
            <a:r>
              <a:rPr lang="en-US" dirty="0" smtClean="0"/>
              <a:t>1 unit per 15 carbohydrates injected at each meal or substantial snack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567</TotalTime>
  <Words>1090</Words>
  <Application>Microsoft Office PowerPoint</Application>
  <PresentationFormat>On-screen Show (4:3)</PresentationFormat>
  <Paragraphs>327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Flow</vt:lpstr>
      <vt:lpstr>IDDM INSULIN DEPENDANT DIABETES MELLITUS</vt:lpstr>
      <vt:lpstr>PATIENT PROFILE</vt:lpstr>
      <vt:lpstr>CHIEF COMPLAINT</vt:lpstr>
      <vt:lpstr>DENTAL HISTORY</vt:lpstr>
      <vt:lpstr>MEDICAL HISTORY</vt:lpstr>
      <vt:lpstr>HOSPITALIZATIONS</vt:lpstr>
      <vt:lpstr>SOCIAL HISTORY</vt:lpstr>
      <vt:lpstr>FAMILY HISTORY</vt:lpstr>
      <vt:lpstr>MEDICATIONS</vt:lpstr>
      <vt:lpstr>VITALS</vt:lpstr>
      <vt:lpstr>RCC Patient Blood Glucose Tester </vt:lpstr>
      <vt:lpstr>TESTING PATIENT’S  Blood Glucose</vt:lpstr>
      <vt:lpstr>ASA STATUS</vt:lpstr>
      <vt:lpstr>ASA STATUS</vt:lpstr>
      <vt:lpstr>DEFINITION OF IDDM</vt:lpstr>
      <vt:lpstr>DEFINITION OF IDDM</vt:lpstr>
      <vt:lpstr>PREVALENCE</vt:lpstr>
      <vt:lpstr>SIGNS AND SYMPTOMS</vt:lpstr>
      <vt:lpstr>SIGNS AND SYMPTOMS OF UNDIAGNOSED OR POORLY CONTROLLED PATIENT</vt:lpstr>
      <vt:lpstr>SIGNS AND SYMPTOMS OF HYPERGLYCEMIA IN CHILDREN</vt:lpstr>
      <vt:lpstr>Slide 21</vt:lpstr>
      <vt:lpstr>OTHER SIGNS AND SYMPTOMS</vt:lpstr>
      <vt:lpstr>POTENTIAL PROBLEMS RELATED TO  DENTAL CARE</vt:lpstr>
      <vt:lpstr>SIGNS AND SYMPTOMS ORAL MANIFESTATIONS</vt:lpstr>
      <vt:lpstr>MUCORMYCOSIS A SERIOUS FUNGAL INFECTIONS</vt:lpstr>
      <vt:lpstr>SEVERE AND PROGRESSIVE PERIODONTITIS</vt:lpstr>
      <vt:lpstr>DETECTION OF THE PATIENT WITH DIABETES</vt:lpstr>
      <vt:lpstr>KNOWN DIABETIC PATIENT CONTINUE…</vt:lpstr>
      <vt:lpstr> HERE AT RCC WE DO NOT TREAT PATIENTS IF THEIR GLUCOSE READING IS NOT BETWEEN……..?</vt:lpstr>
      <vt:lpstr>#</vt:lpstr>
      <vt:lpstr>UNDIAGNOSED DIABETIC PERSON</vt:lpstr>
      <vt:lpstr>DENTAL MANAGEMENT</vt:lpstr>
      <vt:lpstr>DENTAL MANAGEMENT</vt:lpstr>
      <vt:lpstr>AT RCC HOW DO WE ADMINISTER ORANGE JUICE FOR HYPOGLYCEMIA?</vt:lpstr>
      <vt:lpstr>ANSWER</vt:lpstr>
      <vt:lpstr>SIGNS AND SYPMTOMS OF  INSULIN REACTION</vt:lpstr>
      <vt:lpstr>    MED CONSULT</vt:lpstr>
      <vt:lpstr>HERE AT RCC</vt:lpstr>
      <vt:lpstr>Slide 39</vt:lpstr>
      <vt:lpstr>DENTAL MANAGEMENT</vt:lpstr>
      <vt:lpstr>LA AND EPINEPHRINE</vt:lpstr>
      <vt:lpstr>METHODS OF ADMINISTRATION</vt:lpstr>
      <vt:lpstr>MULTIPLE INJECTIONS</vt:lpstr>
      <vt:lpstr>CONTINOUS INFUSION</vt:lpstr>
      <vt:lpstr>Treatment Plan 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SIGNS AND SYMPTOMS</dc:title>
  <dc:creator>andre</dc:creator>
  <cp:lastModifiedBy>andre</cp:lastModifiedBy>
  <cp:revision>78</cp:revision>
  <dcterms:created xsi:type="dcterms:W3CDTF">2008-04-13T17:51:34Z</dcterms:created>
  <dcterms:modified xsi:type="dcterms:W3CDTF">2008-04-17T20:21:31Z</dcterms:modified>
</cp:coreProperties>
</file>